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89" r:id="rId4"/>
    <p:sldId id="290" r:id="rId5"/>
    <p:sldId id="263" r:id="rId6"/>
    <p:sldId id="275" r:id="rId7"/>
    <p:sldId id="265" r:id="rId8"/>
    <p:sldId id="267" r:id="rId9"/>
    <p:sldId id="286" r:id="rId10"/>
    <p:sldId id="280" r:id="rId11"/>
    <p:sldId id="288" r:id="rId12"/>
    <p:sldId id="282" r:id="rId13"/>
    <p:sldId id="287" r:id="rId14"/>
    <p:sldId id="272" r:id="rId15"/>
    <p:sldId id="273" r:id="rId16"/>
    <p:sldId id="271" r:id="rId1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83473"/>
  </p:normalViewPr>
  <p:slideViewPr>
    <p:cSldViewPr>
      <p:cViewPr>
        <p:scale>
          <a:sx n="88" d="100"/>
          <a:sy n="88" d="100"/>
        </p:scale>
        <p:origin x="501" y="4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B985A-3070-8941-9ACE-EBCDC7C98ED7}" type="datetimeFigureOut">
              <a:rPr lang="en-US" smtClean="0"/>
              <a:t>11/20/2019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549ED-BE5C-8E4D-AACF-D11BE53FEF9B}" type="slidenum">
              <a:rPr lang="en-US" smtClean="0"/>
              <a:t>‹#›</a:t>
            </a:fld>
            <a:endParaRPr lang="en-US"/>
          </a:p>
        </p:txBody>
      </p:sp>
    </p:spTree>
    <p:extLst>
      <p:ext uri="{BB962C8B-B14F-4D97-AF65-F5344CB8AC3E}">
        <p14:creationId xmlns:p14="http://schemas.microsoft.com/office/powerpoint/2010/main" val="137743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 Talk about motivation </a:t>
            </a:r>
          </a:p>
        </p:txBody>
      </p:sp>
      <p:sp>
        <p:nvSpPr>
          <p:cNvPr id="4" name="Slide Number Placeholder 3"/>
          <p:cNvSpPr>
            <a:spLocks noGrp="1"/>
          </p:cNvSpPr>
          <p:nvPr>
            <p:ph type="sldNum" sz="quarter" idx="10"/>
          </p:nvPr>
        </p:nvSpPr>
        <p:spPr/>
        <p:txBody>
          <a:bodyPr/>
          <a:lstStyle/>
          <a:p>
            <a:fld id="{22F549ED-BE5C-8E4D-AACF-D11BE53FEF9B}" type="slidenum">
              <a:rPr lang="en-US" smtClean="0"/>
              <a:t>2</a:t>
            </a:fld>
            <a:endParaRPr lang="en-US"/>
          </a:p>
        </p:txBody>
      </p:sp>
    </p:spTree>
    <p:extLst>
      <p:ext uri="{BB962C8B-B14F-4D97-AF65-F5344CB8AC3E}">
        <p14:creationId xmlns:p14="http://schemas.microsoft.com/office/powerpoint/2010/main" val="2104556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p:txBody>
      </p:sp>
      <p:sp>
        <p:nvSpPr>
          <p:cNvPr id="4" name="Slide Number Placeholder 3"/>
          <p:cNvSpPr>
            <a:spLocks noGrp="1"/>
          </p:cNvSpPr>
          <p:nvPr>
            <p:ph type="sldNum" sz="quarter" idx="10"/>
          </p:nvPr>
        </p:nvSpPr>
        <p:spPr/>
        <p:txBody>
          <a:bodyPr/>
          <a:lstStyle/>
          <a:p>
            <a:fld id="{22F549ED-BE5C-8E4D-AACF-D11BE53FEF9B}" type="slidenum">
              <a:rPr lang="en-US" smtClean="0"/>
              <a:t>11</a:t>
            </a:fld>
            <a:endParaRPr lang="en-US"/>
          </a:p>
        </p:txBody>
      </p:sp>
    </p:spTree>
    <p:extLst>
      <p:ext uri="{BB962C8B-B14F-4D97-AF65-F5344CB8AC3E}">
        <p14:creationId xmlns:p14="http://schemas.microsoft.com/office/powerpoint/2010/main" val="134434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p:txBody>
      </p:sp>
      <p:sp>
        <p:nvSpPr>
          <p:cNvPr id="4" name="Slide Number Placeholder 3"/>
          <p:cNvSpPr>
            <a:spLocks noGrp="1"/>
          </p:cNvSpPr>
          <p:nvPr>
            <p:ph type="sldNum" sz="quarter" idx="10"/>
          </p:nvPr>
        </p:nvSpPr>
        <p:spPr/>
        <p:txBody>
          <a:bodyPr/>
          <a:lstStyle/>
          <a:p>
            <a:fld id="{22F549ED-BE5C-8E4D-AACF-D11BE53FEF9B}" type="slidenum">
              <a:rPr lang="en-US" smtClean="0"/>
              <a:t>12</a:t>
            </a:fld>
            <a:endParaRPr lang="en-US"/>
          </a:p>
        </p:txBody>
      </p:sp>
    </p:spTree>
    <p:extLst>
      <p:ext uri="{BB962C8B-B14F-4D97-AF65-F5344CB8AC3E}">
        <p14:creationId xmlns:p14="http://schemas.microsoft.com/office/powerpoint/2010/main" val="59868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a:t>
            </a:r>
          </a:p>
          <a:p>
            <a:r>
              <a:rPr lang="en-US" dirty="0"/>
              <a:t>C:</a:t>
            </a:r>
            <a:r>
              <a:rPr lang="en-US" baseline="0" dirty="0"/>
              <a:t> Center, T: Tackle, </a:t>
            </a:r>
            <a:r>
              <a:rPr lang="en-US" baseline="0" dirty="0" err="1"/>
              <a:t>G:Guard</a:t>
            </a:r>
            <a:r>
              <a:rPr lang="en-US" baseline="0" dirty="0"/>
              <a:t>, DE: Defensive End, DT: Defensive Tackle, LB: </a:t>
            </a:r>
            <a:r>
              <a:rPr lang="en-US" baseline="0" dirty="0" err="1"/>
              <a:t>LineBacker</a:t>
            </a:r>
            <a:r>
              <a:rPr lang="en-US" baseline="0" dirty="0"/>
              <a:t>, QB: </a:t>
            </a:r>
            <a:r>
              <a:rPr lang="en-US" baseline="0" dirty="0" err="1"/>
              <a:t>QuarterBack</a:t>
            </a:r>
            <a:r>
              <a:rPr lang="en-US" baseline="0" dirty="0"/>
              <a:t>, RB: Running Back, TE: Tight End, WR: Wide Receiver, DB: Defensive Back</a:t>
            </a:r>
          </a:p>
          <a:p>
            <a:r>
              <a:rPr lang="en-US" baseline="0" dirty="0"/>
              <a:t>1st chart: Offensive Lineman colleges only produce one type. Center only comes up for Boston College </a:t>
            </a:r>
          </a:p>
          <a:p>
            <a:r>
              <a:rPr lang="en-US" baseline="0" dirty="0"/>
              <a:t>2</a:t>
            </a:r>
            <a:r>
              <a:rPr lang="en-US" baseline="30000" dirty="0"/>
              <a:t>nd</a:t>
            </a:r>
            <a:r>
              <a:rPr lang="en-US" baseline="0" dirty="0"/>
              <a:t> chart: </a:t>
            </a:r>
          </a:p>
          <a:p>
            <a:r>
              <a:rPr lang="en-US" baseline="0" dirty="0"/>
              <a:t>Overall Trends:</a:t>
            </a:r>
          </a:p>
          <a:p>
            <a:r>
              <a:rPr lang="en-US" baseline="0" dirty="0"/>
              <a:t>Miami is the top for defensive lineman, offensive skill and defensive skill but do not appear for offensive lineman. </a:t>
            </a:r>
          </a:p>
          <a:p>
            <a:r>
              <a:rPr lang="en-US" baseline="0" dirty="0"/>
              <a:t>Schools less known for football show up on these charts such as Washington and Purdue. </a:t>
            </a:r>
            <a:endParaRPr lang="en-US" dirty="0"/>
          </a:p>
        </p:txBody>
      </p:sp>
      <p:sp>
        <p:nvSpPr>
          <p:cNvPr id="4" name="Slide Number Placeholder 3"/>
          <p:cNvSpPr>
            <a:spLocks noGrp="1"/>
          </p:cNvSpPr>
          <p:nvPr>
            <p:ph type="sldNum" sz="quarter" idx="10"/>
          </p:nvPr>
        </p:nvSpPr>
        <p:spPr/>
        <p:txBody>
          <a:bodyPr/>
          <a:lstStyle/>
          <a:p>
            <a:fld id="{22F549ED-BE5C-8E4D-AACF-D11BE53FEF9B}" type="slidenum">
              <a:rPr lang="en-US" smtClean="0"/>
              <a:t>13</a:t>
            </a:fld>
            <a:endParaRPr lang="en-US"/>
          </a:p>
        </p:txBody>
      </p:sp>
    </p:spTree>
    <p:extLst>
      <p:ext uri="{BB962C8B-B14F-4D97-AF65-F5344CB8AC3E}">
        <p14:creationId xmlns:p14="http://schemas.microsoft.com/office/powerpoint/2010/main" val="942711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Scale-free network- JULIA</a:t>
            </a:r>
            <a:endParaRPr lang="en-US" dirty="0"/>
          </a:p>
          <a:p>
            <a:r>
              <a:rPr lang="en-US" dirty="0"/>
              <a:t>Ratios-</a:t>
            </a:r>
            <a:r>
              <a:rPr lang="en-US" baseline="0" dirty="0"/>
              <a:t> ALEX</a:t>
            </a:r>
          </a:p>
          <a:p>
            <a:r>
              <a:rPr lang="en-US" baseline="0" dirty="0"/>
              <a:t>Perspectives: JOSH</a:t>
            </a:r>
          </a:p>
        </p:txBody>
      </p:sp>
      <p:sp>
        <p:nvSpPr>
          <p:cNvPr id="4" name="Slide Number Placeholder 3"/>
          <p:cNvSpPr>
            <a:spLocks noGrp="1"/>
          </p:cNvSpPr>
          <p:nvPr>
            <p:ph type="sldNum" sz="quarter" idx="10"/>
          </p:nvPr>
        </p:nvSpPr>
        <p:spPr/>
        <p:txBody>
          <a:bodyPr/>
          <a:lstStyle/>
          <a:p>
            <a:fld id="{22F549ED-BE5C-8E4D-AACF-D11BE53FEF9B}" type="slidenum">
              <a:rPr lang="en-US" smtClean="0"/>
              <a:t>14</a:t>
            </a:fld>
            <a:endParaRPr lang="en-US"/>
          </a:p>
        </p:txBody>
      </p:sp>
    </p:spTree>
    <p:extLst>
      <p:ext uri="{BB962C8B-B14F-4D97-AF65-F5344CB8AC3E}">
        <p14:creationId xmlns:p14="http://schemas.microsoft.com/office/powerpoint/2010/main" val="417200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 The final slide should be your contemplation about the project such as: other data that could have been added to make your study more relevant, the difficulty in dividing the workload between team members, data preparation, </a:t>
            </a:r>
            <a:r>
              <a:rPr lang="en-US" dirty="0" err="1"/>
              <a:t>etc</a:t>
            </a:r>
            <a:endParaRPr lang="en-US" dirty="0"/>
          </a:p>
        </p:txBody>
      </p:sp>
      <p:sp>
        <p:nvSpPr>
          <p:cNvPr id="4" name="Slide Number Placeholder 3"/>
          <p:cNvSpPr>
            <a:spLocks noGrp="1"/>
          </p:cNvSpPr>
          <p:nvPr>
            <p:ph type="sldNum" sz="quarter" idx="10"/>
          </p:nvPr>
        </p:nvSpPr>
        <p:spPr/>
        <p:txBody>
          <a:bodyPr/>
          <a:lstStyle/>
          <a:p>
            <a:fld id="{22F549ED-BE5C-8E4D-AACF-D11BE53FEF9B}" type="slidenum">
              <a:rPr lang="en-US" smtClean="0"/>
              <a:t>15</a:t>
            </a:fld>
            <a:endParaRPr lang="en-US"/>
          </a:p>
        </p:txBody>
      </p:sp>
    </p:spTree>
    <p:extLst>
      <p:ext uri="{BB962C8B-B14F-4D97-AF65-F5344CB8AC3E}">
        <p14:creationId xmlns:p14="http://schemas.microsoft.com/office/powerpoint/2010/main" val="1592597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 We chose pro-football-reference as our data source. We originally had a database available to us from Kaggle, but after two weeks, they took down their data. Fortunately, we saw the researcher on Kaggle used the pro-football-reference site to obtain their information, so we created a python project that scraped and wrote our information into both CSVs and html/</a:t>
            </a:r>
            <a:r>
              <a:rPr lang="en-US" dirty="0" err="1"/>
              <a:t>javascript</a:t>
            </a:r>
            <a:r>
              <a:rPr lang="en-US" dirty="0"/>
              <a:t>.</a:t>
            </a:r>
          </a:p>
          <a:p>
            <a:r>
              <a:rPr lang="en-US" dirty="0"/>
              <a:t>The data consisted of three node types; a player, college, or NFL team. Our analyses focused around draft information, so the only information obtained was the year and round a player was drafted and their position. The college and team a player went to were only provided to make our graphs easier to make in Tableau. </a:t>
            </a:r>
          </a:p>
        </p:txBody>
      </p:sp>
      <p:sp>
        <p:nvSpPr>
          <p:cNvPr id="4" name="Slide Number Placeholder 3"/>
          <p:cNvSpPr>
            <a:spLocks noGrp="1"/>
          </p:cNvSpPr>
          <p:nvPr>
            <p:ph type="sldNum" sz="quarter" idx="10"/>
          </p:nvPr>
        </p:nvSpPr>
        <p:spPr/>
        <p:txBody>
          <a:bodyPr/>
          <a:lstStyle/>
          <a:p>
            <a:fld id="{22F549ED-BE5C-8E4D-AACF-D11BE53FEF9B}" type="slidenum">
              <a:rPr lang="en-US" smtClean="0"/>
              <a:t>3</a:t>
            </a:fld>
            <a:endParaRPr lang="en-US"/>
          </a:p>
        </p:txBody>
      </p:sp>
    </p:spTree>
    <p:extLst>
      <p:ext uri="{BB962C8B-B14F-4D97-AF65-F5344CB8AC3E}">
        <p14:creationId xmlns:p14="http://schemas.microsoft.com/office/powerpoint/2010/main" val="25119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 We chose to pull our data from 1974 and beyond because the military ended their mandatory draft in 1973 and we wanted to remove the possibility of a highly talented player being removed from a program to serve.</a:t>
            </a:r>
          </a:p>
          <a:p>
            <a:r>
              <a:rPr lang="en-US" dirty="0"/>
              <a:t>The NFL only consists of 32 teams after the Panthers and Jaguars joined in 1995, but the 37 shown in the slide are due to NFL teams moving between cities. In our analyses, we merged NFL teams with their past cities.</a:t>
            </a:r>
          </a:p>
          <a:p>
            <a:r>
              <a:rPr lang="en-US" dirty="0"/>
              <a:t>We limited the attributes to the above due to the difficulty involved with merging players’ physical attributes with the attributes provided by our source. Not only would we have to find another source, but we’d have to then find a key to merge the data on that’s more unique than the combination of name and college.</a:t>
            </a:r>
          </a:p>
        </p:txBody>
      </p:sp>
      <p:sp>
        <p:nvSpPr>
          <p:cNvPr id="4" name="Slide Number Placeholder 3"/>
          <p:cNvSpPr>
            <a:spLocks noGrp="1"/>
          </p:cNvSpPr>
          <p:nvPr>
            <p:ph type="sldNum" sz="quarter" idx="10"/>
          </p:nvPr>
        </p:nvSpPr>
        <p:spPr/>
        <p:txBody>
          <a:bodyPr/>
          <a:lstStyle/>
          <a:p>
            <a:fld id="{22F549ED-BE5C-8E4D-AACF-D11BE53FEF9B}" type="slidenum">
              <a:rPr lang="en-US" smtClean="0"/>
              <a:t>4</a:t>
            </a:fld>
            <a:endParaRPr lang="en-US"/>
          </a:p>
        </p:txBody>
      </p:sp>
    </p:spTree>
    <p:extLst>
      <p:ext uri="{BB962C8B-B14F-4D97-AF65-F5344CB8AC3E}">
        <p14:creationId xmlns:p14="http://schemas.microsoft.com/office/powerpoint/2010/main" val="613425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a:t>
            </a:r>
          </a:p>
        </p:txBody>
      </p:sp>
      <p:sp>
        <p:nvSpPr>
          <p:cNvPr id="4" name="Slide Number Placeholder 3"/>
          <p:cNvSpPr>
            <a:spLocks noGrp="1"/>
          </p:cNvSpPr>
          <p:nvPr>
            <p:ph type="sldNum" sz="quarter" idx="10"/>
          </p:nvPr>
        </p:nvSpPr>
        <p:spPr/>
        <p:txBody>
          <a:bodyPr/>
          <a:lstStyle/>
          <a:p>
            <a:fld id="{22F549ED-BE5C-8E4D-AACF-D11BE53FEF9B}" type="slidenum">
              <a:rPr lang="en-US" smtClean="0"/>
              <a:t>5</a:t>
            </a:fld>
            <a:endParaRPr lang="en-US"/>
          </a:p>
        </p:txBody>
      </p:sp>
    </p:spTree>
    <p:extLst>
      <p:ext uri="{BB962C8B-B14F-4D97-AF65-F5344CB8AC3E}">
        <p14:creationId xmlns:p14="http://schemas.microsoft.com/office/powerpoint/2010/main" val="948875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a:t>
            </a:r>
          </a:p>
        </p:txBody>
      </p:sp>
      <p:sp>
        <p:nvSpPr>
          <p:cNvPr id="4" name="Slide Number Placeholder 3"/>
          <p:cNvSpPr>
            <a:spLocks noGrp="1"/>
          </p:cNvSpPr>
          <p:nvPr>
            <p:ph type="sldNum" sz="quarter" idx="10"/>
          </p:nvPr>
        </p:nvSpPr>
        <p:spPr/>
        <p:txBody>
          <a:bodyPr/>
          <a:lstStyle/>
          <a:p>
            <a:fld id="{22F549ED-BE5C-8E4D-AACF-D11BE53FEF9B}" type="slidenum">
              <a:rPr lang="en-US" smtClean="0"/>
              <a:t>6</a:t>
            </a:fld>
            <a:endParaRPr lang="en-US"/>
          </a:p>
        </p:txBody>
      </p:sp>
    </p:spTree>
    <p:extLst>
      <p:ext uri="{BB962C8B-B14F-4D97-AF65-F5344CB8AC3E}">
        <p14:creationId xmlns:p14="http://schemas.microsoft.com/office/powerpoint/2010/main" val="135687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p:txBody>
      </p:sp>
      <p:sp>
        <p:nvSpPr>
          <p:cNvPr id="4" name="Slide Number Placeholder 3"/>
          <p:cNvSpPr>
            <a:spLocks noGrp="1"/>
          </p:cNvSpPr>
          <p:nvPr>
            <p:ph type="sldNum" sz="quarter" idx="10"/>
          </p:nvPr>
        </p:nvSpPr>
        <p:spPr/>
        <p:txBody>
          <a:bodyPr/>
          <a:lstStyle/>
          <a:p>
            <a:fld id="{22F549ED-BE5C-8E4D-AACF-D11BE53FEF9B}" type="slidenum">
              <a:rPr lang="en-US" smtClean="0"/>
              <a:t>7</a:t>
            </a:fld>
            <a:endParaRPr lang="en-US"/>
          </a:p>
        </p:txBody>
      </p:sp>
    </p:spTree>
    <p:extLst>
      <p:ext uri="{BB962C8B-B14F-4D97-AF65-F5344CB8AC3E}">
        <p14:creationId xmlns:p14="http://schemas.microsoft.com/office/powerpoint/2010/main" val="1796206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JOSH</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Homophily</a:t>
            </a:r>
            <a:r>
              <a:rPr lang="en-US" baseline="0" dirty="0"/>
              <a:t>- could not see any apparent </a:t>
            </a:r>
            <a:r>
              <a:rPr lang="en-US" baseline="0" dirty="0" err="1"/>
              <a:t>homophily</a:t>
            </a:r>
            <a:r>
              <a:rPr lang="en-US" baseline="0" dirty="0"/>
              <a:t> related to locations. </a:t>
            </a:r>
            <a:r>
              <a:rPr lang="en-US" baseline="0" dirty="0" err="1"/>
              <a:t>Homophily</a:t>
            </a:r>
            <a:r>
              <a:rPr lang="en-US" baseline="0" dirty="0"/>
              <a:t> appears because NFL teams like to draft from specific colleges. </a:t>
            </a:r>
            <a:endParaRPr lang="en-US" dirty="0"/>
          </a:p>
          <a:p>
            <a:endParaRPr lang="en-US" dirty="0"/>
          </a:p>
        </p:txBody>
      </p:sp>
      <p:sp>
        <p:nvSpPr>
          <p:cNvPr id="4" name="Slide Number Placeholder 3"/>
          <p:cNvSpPr>
            <a:spLocks noGrp="1"/>
          </p:cNvSpPr>
          <p:nvPr>
            <p:ph type="sldNum" sz="quarter" idx="10"/>
          </p:nvPr>
        </p:nvSpPr>
        <p:spPr/>
        <p:txBody>
          <a:bodyPr/>
          <a:lstStyle/>
          <a:p>
            <a:fld id="{22F549ED-BE5C-8E4D-AACF-D11BE53FEF9B}" type="slidenum">
              <a:rPr lang="en-US" smtClean="0"/>
              <a:t>8</a:t>
            </a:fld>
            <a:endParaRPr lang="en-US"/>
          </a:p>
        </p:txBody>
      </p:sp>
    </p:spTree>
    <p:extLst>
      <p:ext uri="{BB962C8B-B14F-4D97-AF65-F5344CB8AC3E}">
        <p14:creationId xmlns:p14="http://schemas.microsoft.com/office/powerpoint/2010/main" val="783991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a:t>
            </a:r>
          </a:p>
          <a:p>
            <a:r>
              <a:rPr lang="en-US" dirty="0"/>
              <a:t>Weighted Degree Distribution-</a:t>
            </a:r>
            <a:r>
              <a:rPr lang="en-US" baseline="0" dirty="0"/>
              <a:t> about 76 have a weighted degree of 1. Looking at the data laboratory shows that this is all colleges because a lot of colleges have just one player going to a NFL Team. The higher degrees are typically given to NFL teams because they have a lot of players from different teams joining them.</a:t>
            </a:r>
            <a:endParaRPr lang="en-US" dirty="0"/>
          </a:p>
          <a:p>
            <a:r>
              <a:rPr lang="en-US" dirty="0" err="1"/>
              <a:t>Betweenness</a:t>
            </a:r>
            <a:r>
              <a:rPr lang="en-US" dirty="0"/>
              <a:t> centrality- all low. NFL teams have higher ones because they act</a:t>
            </a:r>
            <a:r>
              <a:rPr lang="en-US" baseline="0" dirty="0"/>
              <a:t> as bridges between colleges but colleges don’t act as bridges as much. Looking at the data laboratory shows that all the values with the </a:t>
            </a:r>
            <a:r>
              <a:rPr lang="en-US" baseline="0" dirty="0" err="1"/>
              <a:t>betweenness</a:t>
            </a:r>
            <a:r>
              <a:rPr lang="en-US" baseline="0" dirty="0"/>
              <a:t> centrality at 0 are colleges. The higher ones are all pretty much NFL Teams.</a:t>
            </a:r>
          </a:p>
          <a:p>
            <a:r>
              <a:rPr lang="en-US" baseline="0" dirty="0"/>
              <a:t>Closeness Centrality- all fall in range of about .3 to .5  because to get to the furthest node from it in the network probably requires just going through a hub or two (no nodes are that far from it in the network), (average distances from a given starting node to the furthest node from it in the network) (lower value means farther apart, higher value means closer together)</a:t>
            </a:r>
          </a:p>
          <a:p>
            <a:r>
              <a:rPr lang="en-US" baseline="0" dirty="0"/>
              <a:t>Avg. clustering coefficient: 0 because no NFL Teams directly connect with other NFL teams and no colleges connect directly to other colleges. Each college node has neighbors which are NFL team nodes. These NFL team nodes cannot directly connect to one another. The same is true for the other way around.</a:t>
            </a:r>
          </a:p>
          <a:p>
            <a:r>
              <a:rPr lang="en-US" baseline="0" dirty="0"/>
              <a:t>Density is low because out of the amount of possible connections, the actual amount of connections are low. </a:t>
            </a:r>
          </a:p>
          <a:p>
            <a:r>
              <a:rPr lang="en-US" baseline="0" dirty="0"/>
              <a:t>Modularity report indicates 9 communities but since the value is low, the connections between nodes in each module is low. Each community seems to represent a few NFL teams and a few colleges that share a lot of the same players, so the weighted degrees are high.</a:t>
            </a:r>
          </a:p>
        </p:txBody>
      </p:sp>
      <p:sp>
        <p:nvSpPr>
          <p:cNvPr id="4" name="Slide Number Placeholder 3"/>
          <p:cNvSpPr>
            <a:spLocks noGrp="1"/>
          </p:cNvSpPr>
          <p:nvPr>
            <p:ph type="sldNum" sz="quarter" idx="10"/>
          </p:nvPr>
        </p:nvSpPr>
        <p:spPr/>
        <p:txBody>
          <a:bodyPr/>
          <a:lstStyle/>
          <a:p>
            <a:fld id="{22F549ED-BE5C-8E4D-AACF-D11BE53FEF9B}" type="slidenum">
              <a:rPr lang="en-US" smtClean="0"/>
              <a:t>9</a:t>
            </a:fld>
            <a:endParaRPr lang="en-US"/>
          </a:p>
        </p:txBody>
      </p:sp>
    </p:spTree>
    <p:extLst>
      <p:ext uri="{BB962C8B-B14F-4D97-AF65-F5344CB8AC3E}">
        <p14:creationId xmlns:p14="http://schemas.microsoft.com/office/powerpoint/2010/main" val="78097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JULIA</a:t>
            </a:r>
          </a:p>
          <a:p>
            <a:r>
              <a:rPr lang="en-US" dirty="0"/>
              <a:t>Weighted</a:t>
            </a:r>
            <a:r>
              <a:rPr lang="en-US" baseline="0" dirty="0"/>
              <a:t> degree </a:t>
            </a:r>
          </a:p>
          <a:p>
            <a:r>
              <a:rPr lang="en-US" baseline="0" dirty="0"/>
              <a:t>Power law</a:t>
            </a:r>
            <a:endParaRPr lang="en-US" dirty="0"/>
          </a:p>
        </p:txBody>
      </p:sp>
      <p:sp>
        <p:nvSpPr>
          <p:cNvPr id="4" name="Slide Number Placeholder 3"/>
          <p:cNvSpPr>
            <a:spLocks noGrp="1"/>
          </p:cNvSpPr>
          <p:nvPr>
            <p:ph type="sldNum" sz="quarter" idx="10"/>
          </p:nvPr>
        </p:nvSpPr>
        <p:spPr/>
        <p:txBody>
          <a:bodyPr/>
          <a:lstStyle/>
          <a:p>
            <a:fld id="{22F549ED-BE5C-8E4D-AACF-D11BE53FEF9B}" type="slidenum">
              <a:rPr lang="en-US" smtClean="0"/>
              <a:t>10</a:t>
            </a:fld>
            <a:endParaRPr lang="en-US"/>
          </a:p>
        </p:txBody>
      </p:sp>
    </p:spTree>
    <p:extLst>
      <p:ext uri="{BB962C8B-B14F-4D97-AF65-F5344CB8AC3E}">
        <p14:creationId xmlns:p14="http://schemas.microsoft.com/office/powerpoint/2010/main" val="1613543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41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2825368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ko-KR"/>
              <a:t>Click to edit Master title style</a:t>
            </a:r>
            <a:endParaRPr lang="ko-KR"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2221001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778"/>
            <a:ext cx="9144000" cy="1052736"/>
          </a:xfrm>
        </p:spPr>
        <p:txBody>
          <a:bodyPr/>
          <a:lstStyle>
            <a:lvl1pPr>
              <a:defRPr b="1">
                <a:latin typeface="Arial" pitchFamily="34" charset="0"/>
                <a:cs typeface="Arial" pitchFamily="34" charset="0"/>
              </a:defRPr>
            </a:lvl1pPr>
          </a:lstStyle>
          <a:p>
            <a:r>
              <a:rPr lang="en-US" altLang="ko-KR" dirty="0"/>
              <a:t> Click to edit Master title style</a:t>
            </a:r>
            <a:endParaRPr lang="ko-KR" altLang="en-US" dirty="0"/>
          </a:p>
        </p:txBody>
      </p:sp>
      <p:sp>
        <p:nvSpPr>
          <p:cNvPr id="3" name="Content Placeholder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369401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ko-KR"/>
              <a:t>Click to edit Master title style</a:t>
            </a:r>
            <a:endParaRPr lang="ko-KR"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1819799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ko-KR"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1845900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ko-KR"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1834140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6778"/>
            <a:ext cx="9144000" cy="1052736"/>
          </a:xfrm>
        </p:spPr>
        <p:txBody>
          <a:bodyPr/>
          <a:lstStyle/>
          <a:p>
            <a:r>
              <a:rPr lang="en-US" altLang="ko-KR"/>
              <a:t>Click to edit Master title style</a:t>
            </a:r>
            <a:endParaRPr lang="ko-KR" altLang="en-US"/>
          </a:p>
        </p:txBody>
      </p:sp>
      <p:sp>
        <p:nvSpPr>
          <p:cNvPr id="3" name="Date Placeholder 2"/>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397873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376037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ko-KR"/>
              <a:t>Click to edit Master title style</a:t>
            </a:r>
            <a:endParaRPr lang="ko-KR"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2046782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ko-KR"/>
              <a:t>Click to edit Master title style</a:t>
            </a:r>
            <a:endParaRPr lang="ko-KR"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D2E587EC-4A3E-4030-BABC-5E0C0236501C}" type="datetimeFigureOut">
              <a:rPr lang="ko-KR" altLang="en-US" smtClean="0"/>
              <a:t>2019-11-20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2028806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6778"/>
            <a:ext cx="9144000" cy="1052736"/>
          </a:xfrm>
          <a:prstGeom prst="rect">
            <a:avLst/>
          </a:prstGeom>
        </p:spPr>
        <p:txBody>
          <a:bodyPr vert="horz" lIns="91440" tIns="45720" rIns="91440" bIns="45720" rtlCol="0" anchor="ctr">
            <a:noAutofit/>
          </a:bodyPr>
          <a:lstStyle/>
          <a:p>
            <a:r>
              <a:rPr lang="en-US" altLang="ko-KR" dirty="0"/>
              <a:t> Click to edit Master title</a:t>
            </a:r>
            <a:endParaRPr lang="ko-KR" alt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E587EC-4A3E-4030-BABC-5E0C0236501C}" type="datetimeFigureOut">
              <a:rPr lang="ko-KR" altLang="en-US" smtClean="0"/>
              <a:t>2019-11-20</a:t>
            </a:fld>
            <a:endParaRPr lang="ko-KR"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B9519-C8B1-4E82-966F-744A36AA8BB2}" type="slidenum">
              <a:rPr lang="ko-KR" altLang="en-US" smtClean="0"/>
              <a:t>‹#›</a:t>
            </a:fld>
            <a:endParaRPr lang="ko-KR" altLang="en-US"/>
          </a:p>
        </p:txBody>
      </p:sp>
    </p:spTree>
    <p:extLst>
      <p:ext uri="{BB962C8B-B14F-4D97-AF65-F5344CB8AC3E}">
        <p14:creationId xmlns:p14="http://schemas.microsoft.com/office/powerpoint/2010/main" val="437338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hyperlink" Target="https://files.slack.com/files-pri/TMSAHBM0D-FQPSQC7BR/download/barchartnetworkgrowth.mp4" TargetMode="External"/><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youthful-aryabhata-307740.netlify.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76672"/>
            <a:ext cx="9144000" cy="2088232"/>
          </a:xfrm>
          <a:prstGeom prst="rect">
            <a:avLst/>
          </a:prstGeom>
          <a:gradFill flip="none" rotWithShape="1">
            <a:gsLst>
              <a:gs pos="0">
                <a:schemeClr val="tx1">
                  <a:alpha val="22000"/>
                </a:schemeClr>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175693" y="4653136"/>
            <a:ext cx="2493150" cy="2000548"/>
          </a:xfrm>
          <a:prstGeom prst="rect">
            <a:avLst/>
          </a:prstGeom>
          <a:noFill/>
        </p:spPr>
        <p:txBody>
          <a:bodyPr wrap="square">
            <a:spAutoFit/>
          </a:bodyPr>
          <a:lstStyle/>
          <a:p>
            <a:pPr fontAlgn="auto">
              <a:spcBef>
                <a:spcPts val="0"/>
              </a:spcBef>
              <a:spcAft>
                <a:spcPts val="0"/>
              </a:spcAft>
              <a:defRPr/>
            </a:pPr>
            <a:endParaRPr kumimoji="0" lang="en-US" altLang="ko-KR" sz="1200" b="1" dirty="0">
              <a:solidFill>
                <a:schemeClr val="bg1"/>
              </a:solidFill>
              <a:latin typeface="Bangla MN" charset="0"/>
              <a:ea typeface="Bangla MN" charset="0"/>
              <a:cs typeface="Bangla MN" charset="0"/>
            </a:endParaRPr>
          </a:p>
          <a:p>
            <a:pPr fontAlgn="auto">
              <a:spcBef>
                <a:spcPts val="0"/>
              </a:spcBef>
              <a:spcAft>
                <a:spcPts val="0"/>
              </a:spcAft>
              <a:defRPr/>
            </a:pPr>
            <a:r>
              <a:rPr lang="en-US" altLang="ko-KR" sz="1600" b="1" dirty="0">
                <a:solidFill>
                  <a:schemeClr val="bg1"/>
                </a:solidFill>
                <a:latin typeface="Bangla MN" charset="0"/>
                <a:ea typeface="Bangla MN" charset="0"/>
                <a:cs typeface="Bangla MN" charset="0"/>
              </a:rPr>
              <a:t>Team Number 2:</a:t>
            </a:r>
          </a:p>
          <a:p>
            <a:pPr fontAlgn="auto">
              <a:spcBef>
                <a:spcPts val="0"/>
              </a:spcBef>
              <a:spcAft>
                <a:spcPts val="0"/>
              </a:spcAft>
              <a:defRPr/>
            </a:pPr>
            <a:r>
              <a:rPr kumimoji="0" lang="en-US" altLang="ko-KR" sz="1600" b="1" dirty="0">
                <a:solidFill>
                  <a:schemeClr val="bg1"/>
                </a:solidFill>
                <a:latin typeface="Bangla MN" charset="0"/>
                <a:ea typeface="Bangla MN" charset="0"/>
                <a:cs typeface="Bangla MN" charset="0"/>
              </a:rPr>
              <a:t>Julia Arroyo</a:t>
            </a:r>
          </a:p>
          <a:p>
            <a:pPr fontAlgn="auto">
              <a:spcBef>
                <a:spcPts val="0"/>
              </a:spcBef>
              <a:spcAft>
                <a:spcPts val="0"/>
              </a:spcAft>
              <a:defRPr/>
            </a:pPr>
            <a:r>
              <a:rPr lang="en-US" altLang="ko-KR" sz="1600" b="1" dirty="0">
                <a:solidFill>
                  <a:schemeClr val="bg1"/>
                </a:solidFill>
                <a:latin typeface="Bangla MN" charset="0"/>
                <a:ea typeface="Bangla MN" charset="0"/>
                <a:cs typeface="Bangla MN" charset="0"/>
              </a:rPr>
              <a:t>Josh Harkness </a:t>
            </a:r>
          </a:p>
          <a:p>
            <a:pPr fontAlgn="auto">
              <a:spcBef>
                <a:spcPts val="0"/>
              </a:spcBef>
              <a:spcAft>
                <a:spcPts val="0"/>
              </a:spcAft>
              <a:defRPr/>
            </a:pPr>
            <a:r>
              <a:rPr kumimoji="0" lang="en-US" altLang="ko-KR" sz="1600" b="1" dirty="0">
                <a:solidFill>
                  <a:schemeClr val="bg1"/>
                </a:solidFill>
                <a:latin typeface="Bangla MN" charset="0"/>
                <a:ea typeface="Bangla MN" charset="0"/>
                <a:cs typeface="Bangla MN" charset="0"/>
              </a:rPr>
              <a:t>Alex </a:t>
            </a:r>
            <a:r>
              <a:rPr kumimoji="0" lang="en-US" altLang="ko-KR" sz="1600" b="1" dirty="0" err="1">
                <a:solidFill>
                  <a:schemeClr val="bg1"/>
                </a:solidFill>
                <a:latin typeface="Bangla MN" charset="0"/>
                <a:ea typeface="Bangla MN" charset="0"/>
                <a:cs typeface="Bangla MN" charset="0"/>
              </a:rPr>
              <a:t>Gallimore</a:t>
            </a:r>
            <a:endParaRPr kumimoji="0" lang="en-US" altLang="ko-KR" sz="1600" b="1" dirty="0">
              <a:solidFill>
                <a:schemeClr val="bg1"/>
              </a:solidFill>
              <a:latin typeface="Bangla MN" charset="0"/>
              <a:ea typeface="Bangla MN" charset="0"/>
              <a:cs typeface="Bangla MN" charset="0"/>
            </a:endParaRPr>
          </a:p>
          <a:p>
            <a:pPr fontAlgn="auto">
              <a:spcBef>
                <a:spcPts val="0"/>
              </a:spcBef>
              <a:spcAft>
                <a:spcPts val="0"/>
              </a:spcAft>
              <a:defRPr/>
            </a:pPr>
            <a:endParaRPr lang="en-US" altLang="ko-KR" sz="1600" b="1" dirty="0">
              <a:solidFill>
                <a:schemeClr val="bg1"/>
              </a:solidFill>
              <a:latin typeface="Bangla MN" charset="0"/>
              <a:ea typeface="Bangla MN" charset="0"/>
              <a:cs typeface="Bangla MN" charset="0"/>
            </a:endParaRPr>
          </a:p>
          <a:p>
            <a:pPr fontAlgn="auto">
              <a:spcBef>
                <a:spcPts val="0"/>
              </a:spcBef>
              <a:spcAft>
                <a:spcPts val="0"/>
              </a:spcAft>
              <a:defRPr/>
            </a:pPr>
            <a:r>
              <a:rPr kumimoji="0" lang="en-US" altLang="ko-KR" sz="1600" b="1" dirty="0">
                <a:solidFill>
                  <a:schemeClr val="bg1"/>
                </a:solidFill>
                <a:latin typeface="Bangla MN" charset="0"/>
                <a:ea typeface="Bangla MN" charset="0"/>
                <a:cs typeface="Bangla MN" charset="0"/>
              </a:rPr>
              <a:t>Presentation Date: 11/20/2019</a:t>
            </a:r>
          </a:p>
        </p:txBody>
      </p:sp>
      <p:sp>
        <p:nvSpPr>
          <p:cNvPr id="5" name="TextBox 1"/>
          <p:cNvSpPr txBox="1">
            <a:spLocks noChangeArrowheads="1"/>
          </p:cNvSpPr>
          <p:nvPr/>
        </p:nvSpPr>
        <p:spPr bwMode="auto">
          <a:xfrm>
            <a:off x="107505" y="789998"/>
            <a:ext cx="5904656" cy="1754326"/>
          </a:xfrm>
          <a:prstGeom prst="rect">
            <a:avLst/>
          </a:prstGeom>
          <a:noFill/>
          <a:ln w="9525">
            <a:noFill/>
            <a:miter lim="800000"/>
            <a:headEnd/>
            <a:tailEnd/>
          </a:ln>
        </p:spPr>
        <p:txBody>
          <a:bodyPr wrap="square">
            <a:spAutoFit/>
          </a:bodyPr>
          <a:lstStyle/>
          <a:p>
            <a:r>
              <a:rPr lang="en-US" altLang="ko-KR" sz="3600" b="1">
                <a:solidFill>
                  <a:schemeClr val="bg1"/>
                </a:solidFill>
                <a:latin typeface="Bangla MN" charset="0"/>
                <a:ea typeface="Bangla MN" charset="0"/>
                <a:cs typeface="Bangla MN" charset="0"/>
              </a:rPr>
              <a:t>Analyzing NFL </a:t>
            </a:r>
            <a:r>
              <a:rPr lang="en-US" altLang="ko-KR" sz="3600" b="1" dirty="0">
                <a:solidFill>
                  <a:schemeClr val="bg1"/>
                </a:solidFill>
                <a:latin typeface="Bangla MN" charset="0"/>
                <a:ea typeface="Bangla MN" charset="0"/>
                <a:cs typeface="Bangla MN" charset="0"/>
              </a:rPr>
              <a:t>Draft Patterns Using Network Science</a:t>
            </a:r>
          </a:p>
        </p:txBody>
      </p:sp>
      <p:sp>
        <p:nvSpPr>
          <p:cNvPr id="6" name="TextBox 1"/>
          <p:cNvSpPr txBox="1">
            <a:spLocks noChangeArrowheads="1"/>
          </p:cNvSpPr>
          <p:nvPr/>
        </p:nvSpPr>
        <p:spPr bwMode="auto">
          <a:xfrm>
            <a:off x="792088" y="5959233"/>
            <a:ext cx="1296144" cy="307777"/>
          </a:xfrm>
          <a:prstGeom prst="rect">
            <a:avLst/>
          </a:prstGeom>
          <a:solidFill>
            <a:schemeClr val="bg1">
              <a:alpha val="0"/>
            </a:schemeClr>
          </a:solidFill>
          <a:ln w="9525">
            <a:noFill/>
            <a:miter lim="800000"/>
            <a:headEnd/>
            <a:tailEnd/>
          </a:ln>
        </p:spPr>
        <p:txBody>
          <a:bodyPr wrap="square">
            <a:spAutoFit/>
          </a:bodyPr>
          <a:lstStyle/>
          <a:p>
            <a:endParaRPr lang="en-US" altLang="ko-KR" sz="1400" b="1" dirty="0">
              <a:solidFill>
                <a:schemeClr val="bg1"/>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194122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9" y="124435"/>
            <a:ext cx="9144000" cy="1052736"/>
          </a:xfrm>
        </p:spPr>
        <p:txBody>
          <a:bodyPr/>
          <a:lstStyle/>
          <a:p>
            <a:r>
              <a:rPr lang="en-US" dirty="0">
                <a:latin typeface="Bangla MN" charset="0"/>
                <a:ea typeface="Bangla MN" charset="0"/>
                <a:cs typeface="Bangla MN" charset="0"/>
              </a:rPr>
              <a:t>Network Stats</a:t>
            </a:r>
            <a:endParaRPr lang="en-US" dirty="0"/>
          </a:p>
        </p:txBody>
      </p:sp>
      <p:sp>
        <p:nvSpPr>
          <p:cNvPr id="6" name="Rectangle 5"/>
          <p:cNvSpPr/>
          <p:nvPr/>
        </p:nvSpPr>
        <p:spPr>
          <a:xfrm>
            <a:off x="7236296" y="4797152"/>
            <a:ext cx="1907704" cy="206084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96752"/>
            <a:ext cx="4499992" cy="2892904"/>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5560" y="3717032"/>
            <a:ext cx="4914122" cy="3125779"/>
          </a:xfrm>
          <a:prstGeom prst="rect">
            <a:avLst/>
          </a:prstGeom>
        </p:spPr>
      </p:pic>
    </p:spTree>
    <p:extLst>
      <p:ext uri="{BB962C8B-B14F-4D97-AF65-F5344CB8AC3E}">
        <p14:creationId xmlns:p14="http://schemas.microsoft.com/office/powerpoint/2010/main" val="1805891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ngla MN" charset="0"/>
                <a:ea typeface="Bangla MN" charset="0"/>
                <a:cs typeface="Bangla MN" charset="0"/>
              </a:rPr>
              <a:t>Top 25 Colleges by Year</a:t>
            </a:r>
          </a:p>
        </p:txBody>
      </p:sp>
      <p:sp>
        <p:nvSpPr>
          <p:cNvPr id="3" name="Content Placeholder 2"/>
          <p:cNvSpPr>
            <a:spLocks noGrp="1"/>
          </p:cNvSpPr>
          <p:nvPr>
            <p:ph idx="1"/>
          </p:nvPr>
        </p:nvSpPr>
        <p:spPr/>
        <p:txBody>
          <a:bodyPr/>
          <a:lstStyle/>
          <a:p>
            <a:r>
              <a:rPr lang="en-US" dirty="0">
                <a:hlinkClick r:id="rId5"/>
              </a:rPr>
              <a:t>BarChartNetworkGrowth.mp420 MB MPEG 4 Video— Click to download</a:t>
            </a:r>
          </a:p>
          <a:p>
            <a:endParaRPr lang="en-US" dirty="0"/>
          </a:p>
        </p:txBody>
      </p:sp>
      <p:sp>
        <p:nvSpPr>
          <p:cNvPr id="5" name="Rounded Rectangle 4"/>
          <p:cNvSpPr/>
          <p:nvPr/>
        </p:nvSpPr>
        <p:spPr>
          <a:xfrm>
            <a:off x="7596336" y="5445224"/>
            <a:ext cx="1547664" cy="14127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arChartNetworkGrowth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098362"/>
            <a:ext cx="9144000" cy="5143500"/>
          </a:xfrm>
          <a:prstGeom prst="rect">
            <a:avLst/>
          </a:prstGeom>
        </p:spPr>
      </p:pic>
    </p:spTree>
    <p:extLst>
      <p:ext uri="{BB962C8B-B14F-4D97-AF65-F5344CB8AC3E}">
        <p14:creationId xmlns:p14="http://schemas.microsoft.com/office/powerpoint/2010/main" val="410363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latin typeface="Bangla MN" charset="0"/>
                <a:ea typeface="Bangla MN" charset="0"/>
                <a:cs typeface="Bangla MN" charset="0"/>
              </a:rPr>
              <a:t>Awarded Players by Colleges</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211" y="1069514"/>
            <a:ext cx="9160211" cy="5788486"/>
          </a:xfrm>
        </p:spPr>
      </p:pic>
      <p:cxnSp>
        <p:nvCxnSpPr>
          <p:cNvPr id="8" name="Straight Arrow Connector 7"/>
          <p:cNvCxnSpPr/>
          <p:nvPr/>
        </p:nvCxnSpPr>
        <p:spPr>
          <a:xfrm>
            <a:off x="0" y="2348880"/>
            <a:ext cx="3235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768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73241" y="0"/>
            <a:ext cx="4670758" cy="3293853"/>
          </a:xfr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4473242" cy="328498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501008"/>
            <a:ext cx="4646169" cy="334211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4983" y="3429000"/>
            <a:ext cx="4439016" cy="3414124"/>
          </a:xfrm>
          <a:prstGeom prst="rect">
            <a:avLst/>
          </a:prstGeom>
        </p:spPr>
      </p:pic>
    </p:spTree>
    <p:extLst>
      <p:ext uri="{BB962C8B-B14F-4D97-AF65-F5344CB8AC3E}">
        <p14:creationId xmlns:p14="http://schemas.microsoft.com/office/powerpoint/2010/main" val="1627610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ngla MN" charset="0"/>
                <a:ea typeface="Bangla MN" charset="0"/>
                <a:cs typeface="Bangla MN" charset="0"/>
              </a:rPr>
              <a:t>Results</a:t>
            </a:r>
          </a:p>
        </p:txBody>
      </p:sp>
      <p:sp>
        <p:nvSpPr>
          <p:cNvPr id="3" name="Content Placeholder 2"/>
          <p:cNvSpPr>
            <a:spLocks noGrp="1"/>
          </p:cNvSpPr>
          <p:nvPr>
            <p:ph idx="1"/>
          </p:nvPr>
        </p:nvSpPr>
        <p:spPr>
          <a:xfrm>
            <a:off x="457200" y="1772816"/>
            <a:ext cx="8229600" cy="4608512"/>
          </a:xfrm>
        </p:spPr>
        <p:txBody>
          <a:bodyPr>
            <a:normAutofit/>
          </a:bodyPr>
          <a:lstStyle/>
          <a:p>
            <a:r>
              <a:rPr lang="en-US" dirty="0" err="1"/>
              <a:t>Bianconi-Barabási</a:t>
            </a:r>
            <a:r>
              <a:rPr lang="en-US" dirty="0"/>
              <a:t> Model with Scale Free Property</a:t>
            </a:r>
          </a:p>
          <a:p>
            <a:r>
              <a:rPr lang="en-US" dirty="0"/>
              <a:t>College Coaches</a:t>
            </a:r>
          </a:p>
          <a:p>
            <a:r>
              <a:rPr lang="en-US" dirty="0"/>
              <a:t>High School Players</a:t>
            </a:r>
          </a:p>
          <a:p>
            <a:r>
              <a:rPr lang="en-US" dirty="0"/>
              <a:t>Professional coaches</a:t>
            </a:r>
          </a:p>
          <a:p>
            <a:endParaRPr lang="en-US" dirty="0"/>
          </a:p>
        </p:txBody>
      </p:sp>
    </p:spTree>
    <p:extLst>
      <p:ext uri="{BB962C8B-B14F-4D97-AF65-F5344CB8AC3E}">
        <p14:creationId xmlns:p14="http://schemas.microsoft.com/office/powerpoint/2010/main" val="184613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ngla MN" charset="0"/>
                <a:ea typeface="Bangla MN" charset="0"/>
                <a:cs typeface="Bangla MN" charset="0"/>
              </a:rPr>
              <a:t>Final Contemplation</a:t>
            </a:r>
          </a:p>
        </p:txBody>
      </p:sp>
      <p:sp>
        <p:nvSpPr>
          <p:cNvPr id="3" name="Content Placeholder 2"/>
          <p:cNvSpPr>
            <a:spLocks noGrp="1"/>
          </p:cNvSpPr>
          <p:nvPr>
            <p:ph idx="1"/>
          </p:nvPr>
        </p:nvSpPr>
        <p:spPr>
          <a:xfrm>
            <a:off x="457200" y="1700808"/>
            <a:ext cx="8229600" cy="4425355"/>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Relevant Data:</a:t>
            </a:r>
          </a:p>
          <a:p>
            <a:pPr latinLnBrk="0">
              <a:spcBef>
                <a:spcPts val="0"/>
              </a:spcBef>
            </a:pPr>
            <a:r>
              <a:rPr lang="en-US" dirty="0"/>
              <a:t>Player characteristics (</a:t>
            </a:r>
            <a:r>
              <a:rPr lang="en-US" dirty="0" err="1"/>
              <a:t>Homophily</a:t>
            </a:r>
            <a:r>
              <a:rPr lang="en-US" dirty="0"/>
              <a:t>)</a:t>
            </a:r>
          </a:p>
          <a:p>
            <a:pPr lvl="2" latinLnBrk="0">
              <a:spcBef>
                <a:spcPts val="0"/>
              </a:spcBef>
            </a:pPr>
            <a:r>
              <a:rPr lang="en-US" dirty="0"/>
              <a:t>i.e. geographical data, height, weight</a:t>
            </a:r>
          </a:p>
          <a:p>
            <a:pPr latinLnBrk="0">
              <a:spcBef>
                <a:spcPts val="0"/>
              </a:spcBef>
            </a:pPr>
            <a:r>
              <a:rPr lang="en-US" dirty="0"/>
              <a:t>High School ratings</a:t>
            </a:r>
          </a:p>
          <a:p>
            <a:pPr latinLnBrk="0">
              <a:spcBef>
                <a:spcPts val="0"/>
              </a:spcBef>
            </a:pPr>
            <a:r>
              <a:rPr lang="en-US" dirty="0"/>
              <a:t>NFL Combine Data (physical &amp; cognitive test results)</a:t>
            </a:r>
          </a:p>
          <a:p>
            <a:pPr latinLnBrk="0">
              <a:spcBef>
                <a:spcPts val="0"/>
              </a:spcBef>
            </a:pPr>
            <a:r>
              <a:rPr lang="en-US" dirty="0"/>
              <a:t>Career Data</a:t>
            </a:r>
          </a:p>
          <a:p>
            <a:pPr lvl="1" latinLnBrk="0">
              <a:spcBef>
                <a:spcPts val="0"/>
              </a:spcBef>
            </a:pPr>
            <a:r>
              <a:rPr lang="en-US" dirty="0"/>
              <a:t>i.e. injury, stats</a:t>
            </a:r>
          </a:p>
          <a:p>
            <a:pPr latinLnBrk="0">
              <a:spcBef>
                <a:spcPts val="0"/>
              </a:spcBef>
            </a:pPr>
            <a:endParaRPr lang="en-US" dirty="0"/>
          </a:p>
          <a:p>
            <a:pPr latinLnBrk="0">
              <a:spcBef>
                <a:spcPts val="0"/>
              </a:spcBef>
            </a:pPr>
            <a:r>
              <a:rPr lang="en-US" dirty="0"/>
              <a:t>Workload Distribution</a:t>
            </a:r>
          </a:p>
        </p:txBody>
      </p:sp>
    </p:spTree>
    <p:extLst>
      <p:ext uri="{BB962C8B-B14F-4D97-AF65-F5344CB8AC3E}">
        <p14:creationId xmlns:p14="http://schemas.microsoft.com/office/powerpoint/2010/main" val="124082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647" y="1215260"/>
            <a:ext cx="9127353" cy="5610575"/>
          </a:xfrm>
        </p:spPr>
      </p:pic>
      <p:sp>
        <p:nvSpPr>
          <p:cNvPr id="9" name="TextBox 8"/>
          <p:cNvSpPr txBox="1"/>
          <p:nvPr/>
        </p:nvSpPr>
        <p:spPr>
          <a:xfrm>
            <a:off x="2123728" y="3589660"/>
            <a:ext cx="5184576" cy="1015663"/>
          </a:xfrm>
          <a:prstGeom prst="rect">
            <a:avLst/>
          </a:prstGeom>
          <a:noFill/>
        </p:spPr>
        <p:txBody>
          <a:bodyPr wrap="square" rtlCol="0">
            <a:spAutoFit/>
          </a:bodyPr>
          <a:lstStyle/>
          <a:p>
            <a:r>
              <a:rPr lang="en-US" sz="6000" dirty="0">
                <a:latin typeface="Bangla MN" charset="0"/>
                <a:ea typeface="Bangla MN" charset="0"/>
                <a:cs typeface="Bangla MN" charset="0"/>
              </a:rPr>
              <a:t>Questions?</a:t>
            </a:r>
          </a:p>
        </p:txBody>
      </p:sp>
      <p:sp>
        <p:nvSpPr>
          <p:cNvPr id="10" name="Rectangle 9"/>
          <p:cNvSpPr/>
          <p:nvPr/>
        </p:nvSpPr>
        <p:spPr>
          <a:xfrm>
            <a:off x="8376471" y="6237312"/>
            <a:ext cx="755576" cy="620688"/>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85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ngla MN" charset="0"/>
                <a:ea typeface="Bangla MN" charset="0"/>
                <a:cs typeface="Bangla MN" charset="0"/>
              </a:rPr>
              <a:t>Purpose</a:t>
            </a:r>
          </a:p>
        </p:txBody>
      </p:sp>
      <p:sp>
        <p:nvSpPr>
          <p:cNvPr id="3" name="Content Placeholder 2"/>
          <p:cNvSpPr>
            <a:spLocks noGrp="1"/>
          </p:cNvSpPr>
          <p:nvPr>
            <p:ph idx="1"/>
          </p:nvPr>
        </p:nvSpPr>
        <p:spPr/>
        <p:txBody>
          <a:bodyPr/>
          <a:lstStyle/>
          <a:p>
            <a:r>
              <a:rPr lang="en-US" dirty="0"/>
              <a:t>Inform the audience of existing trends in the NFL Draft </a:t>
            </a:r>
          </a:p>
          <a:p>
            <a:r>
              <a:rPr lang="en-US" dirty="0"/>
              <a:t>Predict a college player’s success based on these trends</a:t>
            </a:r>
          </a:p>
          <a:p>
            <a:r>
              <a:rPr lang="en-US" dirty="0"/>
              <a:t>Three perspectives: player, professional   coach, college coach</a:t>
            </a:r>
          </a:p>
        </p:txBody>
      </p:sp>
    </p:spTree>
    <p:extLst>
      <p:ext uri="{BB962C8B-B14F-4D97-AF65-F5344CB8AC3E}">
        <p14:creationId xmlns:p14="http://schemas.microsoft.com/office/powerpoint/2010/main" val="209556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78"/>
            <a:ext cx="9144000" cy="1052736"/>
          </a:xfrm>
        </p:spPr>
        <p:txBody>
          <a:bodyPr/>
          <a:lstStyle/>
          <a:p>
            <a:r>
              <a:rPr lang="en-US">
                <a:latin typeface="Bangla MN" charset="0"/>
                <a:ea typeface="Bangla MN" charset="0"/>
                <a:cs typeface="Bangla MN" charset="0"/>
              </a:rPr>
              <a:t>Data Source</a:t>
            </a:r>
            <a:endParaRPr lang="en-US" dirty="0">
              <a:latin typeface="Bangla MN" charset="0"/>
              <a:ea typeface="Bangla MN" charset="0"/>
              <a:cs typeface="Bangla MN" charset="0"/>
            </a:endParaRPr>
          </a:p>
        </p:txBody>
      </p:sp>
      <p:sp>
        <p:nvSpPr>
          <p:cNvPr id="3" name="Content Placeholder 2"/>
          <p:cNvSpPr>
            <a:spLocks noGrp="1"/>
          </p:cNvSpPr>
          <p:nvPr>
            <p:ph idx="1"/>
          </p:nvPr>
        </p:nvSpPr>
        <p:spPr>
          <a:xfrm>
            <a:off x="179512" y="1299774"/>
            <a:ext cx="8229600" cy="4525963"/>
          </a:xfrm>
        </p:spPr>
        <p:txBody>
          <a:bodyPr/>
          <a:lstStyle/>
          <a:p>
            <a:r>
              <a:rPr lang="en-US" sz="2400" dirty="0"/>
              <a:t>pro-football-reference.com</a:t>
            </a:r>
          </a:p>
          <a:p>
            <a:r>
              <a:rPr lang="en-US" sz="2400" dirty="0"/>
              <a:t>Web scraping using Python</a:t>
            </a:r>
          </a:p>
          <a:p>
            <a:r>
              <a:rPr lang="en-US" sz="2400" dirty="0"/>
              <a:t>Converting data to CSVs </a:t>
            </a:r>
          </a:p>
          <a:p>
            <a:endParaRPr lang="en-US" dirty="0"/>
          </a:p>
        </p:txBody>
      </p:sp>
      <p:pic>
        <p:nvPicPr>
          <p:cNvPr id="4" name="Picture 3">
            <a:extLst>
              <a:ext uri="{FF2B5EF4-FFF2-40B4-BE49-F238E27FC236}">
                <a16:creationId xmlns:a16="http://schemas.microsoft.com/office/drawing/2014/main" id="{0A9C84FF-8133-4365-AC7A-65FF18CF7C2D}"/>
              </a:ext>
            </a:extLst>
          </p:cNvPr>
          <p:cNvPicPr>
            <a:picLocks noChangeAspect="1"/>
          </p:cNvPicPr>
          <p:nvPr/>
        </p:nvPicPr>
        <p:blipFill>
          <a:blip r:embed="rId3"/>
          <a:stretch>
            <a:fillRect/>
          </a:stretch>
        </p:blipFill>
        <p:spPr>
          <a:xfrm>
            <a:off x="362910" y="2661094"/>
            <a:ext cx="7762932" cy="1285884"/>
          </a:xfrm>
          <a:prstGeom prst="rect">
            <a:avLst/>
          </a:prstGeom>
        </p:spPr>
      </p:pic>
      <p:sp>
        <p:nvSpPr>
          <p:cNvPr id="5" name="Rounded Rectangle 4"/>
          <p:cNvSpPr/>
          <p:nvPr/>
        </p:nvSpPr>
        <p:spPr>
          <a:xfrm>
            <a:off x="6876256" y="4941168"/>
            <a:ext cx="2267744" cy="191683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253CD4-D546-4A7C-891E-576447E49A7D}"/>
              </a:ext>
            </a:extLst>
          </p:cNvPr>
          <p:cNvPicPr>
            <a:picLocks noChangeAspect="1"/>
          </p:cNvPicPr>
          <p:nvPr/>
        </p:nvPicPr>
        <p:blipFill>
          <a:blip r:embed="rId4"/>
          <a:stretch>
            <a:fillRect/>
          </a:stretch>
        </p:blipFill>
        <p:spPr>
          <a:xfrm>
            <a:off x="381960" y="3935626"/>
            <a:ext cx="7753407" cy="1114433"/>
          </a:xfrm>
          <a:prstGeom prst="rect">
            <a:avLst/>
          </a:prstGeom>
        </p:spPr>
      </p:pic>
      <p:pic>
        <p:nvPicPr>
          <p:cNvPr id="7" name="Picture 6">
            <a:extLst>
              <a:ext uri="{FF2B5EF4-FFF2-40B4-BE49-F238E27FC236}">
                <a16:creationId xmlns:a16="http://schemas.microsoft.com/office/drawing/2014/main" id="{D0BD92F3-2A2B-4D77-8FF3-D991261A700A}"/>
              </a:ext>
            </a:extLst>
          </p:cNvPr>
          <p:cNvPicPr>
            <a:picLocks noChangeAspect="1"/>
          </p:cNvPicPr>
          <p:nvPr/>
        </p:nvPicPr>
        <p:blipFill>
          <a:blip r:embed="rId5"/>
          <a:stretch>
            <a:fillRect/>
          </a:stretch>
        </p:blipFill>
        <p:spPr>
          <a:xfrm>
            <a:off x="367672" y="5050059"/>
            <a:ext cx="7781982" cy="1095383"/>
          </a:xfrm>
          <a:prstGeom prst="rect">
            <a:avLst/>
          </a:prstGeom>
        </p:spPr>
      </p:pic>
      <p:pic>
        <p:nvPicPr>
          <p:cNvPr id="8" name="Picture 7">
            <a:extLst>
              <a:ext uri="{FF2B5EF4-FFF2-40B4-BE49-F238E27FC236}">
                <a16:creationId xmlns:a16="http://schemas.microsoft.com/office/drawing/2014/main" id="{861BA941-CD4E-4EFD-B8ED-FE84E6BF6298}"/>
              </a:ext>
            </a:extLst>
          </p:cNvPr>
          <p:cNvPicPr>
            <a:picLocks noChangeAspect="1"/>
          </p:cNvPicPr>
          <p:nvPr/>
        </p:nvPicPr>
        <p:blipFill>
          <a:blip r:embed="rId6"/>
          <a:stretch>
            <a:fillRect/>
          </a:stretch>
        </p:blipFill>
        <p:spPr>
          <a:xfrm>
            <a:off x="362910" y="2662548"/>
            <a:ext cx="7743882" cy="209552"/>
          </a:xfrm>
          <a:prstGeom prst="rect">
            <a:avLst/>
          </a:prstGeom>
        </p:spPr>
      </p:pic>
    </p:spTree>
    <p:extLst>
      <p:ext uri="{BB962C8B-B14F-4D97-AF65-F5344CB8AC3E}">
        <p14:creationId xmlns:p14="http://schemas.microsoft.com/office/powerpoint/2010/main" val="1037660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ngla MN" charset="0"/>
                <a:ea typeface="Bangla MN" charset="0"/>
                <a:cs typeface="Bangla MN" charset="0"/>
              </a:rPr>
              <a:t>Data</a:t>
            </a:r>
          </a:p>
        </p:txBody>
      </p:sp>
      <p:sp>
        <p:nvSpPr>
          <p:cNvPr id="3" name="Content Placeholder 2"/>
          <p:cNvSpPr>
            <a:spLocks noGrp="1"/>
          </p:cNvSpPr>
          <p:nvPr>
            <p:ph idx="1"/>
          </p:nvPr>
        </p:nvSpPr>
        <p:spPr/>
        <p:txBody>
          <a:bodyPr/>
          <a:lstStyle/>
          <a:p>
            <a:r>
              <a:rPr lang="en-US" dirty="0"/>
              <a:t>13445 players who have been drafted    since 1974</a:t>
            </a:r>
          </a:p>
          <a:p>
            <a:r>
              <a:rPr lang="en-US" dirty="0"/>
              <a:t>37 NFL teams</a:t>
            </a:r>
          </a:p>
          <a:p>
            <a:r>
              <a:rPr lang="en-US" dirty="0"/>
              <a:t>466 colleges</a:t>
            </a:r>
          </a:p>
          <a:p>
            <a:r>
              <a:rPr lang="en-US" dirty="0"/>
              <a:t>Player characteristics: position, draft age,      All-Pro selections, Pro-Bowl selections,     game stats </a:t>
            </a:r>
          </a:p>
          <a:p>
            <a:endParaRPr lang="en-US" dirty="0"/>
          </a:p>
        </p:txBody>
      </p:sp>
    </p:spTree>
    <p:extLst>
      <p:ext uri="{BB962C8B-B14F-4D97-AF65-F5344CB8AC3E}">
        <p14:creationId xmlns:p14="http://schemas.microsoft.com/office/powerpoint/2010/main" val="29595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ngla MN" charset="0"/>
                <a:ea typeface="Bangla MN" charset="0"/>
                <a:cs typeface="Bangla MN" charset="0"/>
              </a:rPr>
              <a:t>Network Structure</a:t>
            </a:r>
          </a:p>
        </p:txBody>
      </p:sp>
      <p:sp>
        <p:nvSpPr>
          <p:cNvPr id="3" name="Content Placeholder 2"/>
          <p:cNvSpPr>
            <a:spLocks noGrp="1"/>
          </p:cNvSpPr>
          <p:nvPr>
            <p:ph idx="1"/>
          </p:nvPr>
        </p:nvSpPr>
        <p:spPr>
          <a:xfrm>
            <a:off x="457200" y="1196752"/>
            <a:ext cx="8229600" cy="5472608"/>
          </a:xfrm>
        </p:spPr>
        <p:txBody>
          <a:bodyPr/>
          <a:lstStyle/>
          <a:p>
            <a:r>
              <a:rPr lang="en-US" dirty="0"/>
              <a:t>13943 nodes and 26890 edges</a:t>
            </a:r>
          </a:p>
          <a:p>
            <a:r>
              <a:rPr lang="en-US" dirty="0"/>
              <a:t>Tripartite graph</a:t>
            </a:r>
          </a:p>
          <a:p>
            <a:endParaRPr lang="en-US" dirty="0"/>
          </a:p>
        </p:txBody>
      </p:sp>
      <p:sp>
        <p:nvSpPr>
          <p:cNvPr id="6" name="Rounded Rectangle 5"/>
          <p:cNvSpPr/>
          <p:nvPr/>
        </p:nvSpPr>
        <p:spPr>
          <a:xfrm>
            <a:off x="478810" y="2944515"/>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College 1</a:t>
            </a:r>
          </a:p>
        </p:txBody>
      </p:sp>
      <p:sp>
        <p:nvSpPr>
          <p:cNvPr id="7" name="Rounded Rectangle 6"/>
          <p:cNvSpPr/>
          <p:nvPr/>
        </p:nvSpPr>
        <p:spPr>
          <a:xfrm>
            <a:off x="473177" y="4233165"/>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College 2</a:t>
            </a:r>
          </a:p>
        </p:txBody>
      </p:sp>
      <p:sp>
        <p:nvSpPr>
          <p:cNvPr id="8" name="Rounded Rectangle 7"/>
          <p:cNvSpPr/>
          <p:nvPr/>
        </p:nvSpPr>
        <p:spPr>
          <a:xfrm>
            <a:off x="473177" y="5383320"/>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College 3</a:t>
            </a:r>
          </a:p>
        </p:txBody>
      </p:sp>
      <p:sp>
        <p:nvSpPr>
          <p:cNvPr id="9" name="Rounded Rectangle 8"/>
          <p:cNvSpPr/>
          <p:nvPr/>
        </p:nvSpPr>
        <p:spPr>
          <a:xfrm>
            <a:off x="3203848" y="2775876"/>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 1</a:t>
            </a:r>
          </a:p>
        </p:txBody>
      </p:sp>
      <p:sp>
        <p:nvSpPr>
          <p:cNvPr id="10" name="Rounded Rectangle 9"/>
          <p:cNvSpPr/>
          <p:nvPr/>
        </p:nvSpPr>
        <p:spPr>
          <a:xfrm>
            <a:off x="3203848" y="3645024"/>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 2</a:t>
            </a:r>
          </a:p>
        </p:txBody>
      </p:sp>
      <p:sp>
        <p:nvSpPr>
          <p:cNvPr id="11" name="Rounded Rectangle 10"/>
          <p:cNvSpPr/>
          <p:nvPr/>
        </p:nvSpPr>
        <p:spPr>
          <a:xfrm>
            <a:off x="3203848" y="4514172"/>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 3</a:t>
            </a:r>
          </a:p>
        </p:txBody>
      </p:sp>
      <p:sp>
        <p:nvSpPr>
          <p:cNvPr id="12" name="Rounded Rectangle 11"/>
          <p:cNvSpPr/>
          <p:nvPr/>
        </p:nvSpPr>
        <p:spPr>
          <a:xfrm>
            <a:off x="3203848" y="5383320"/>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 4</a:t>
            </a:r>
          </a:p>
        </p:txBody>
      </p:sp>
      <p:sp>
        <p:nvSpPr>
          <p:cNvPr id="13" name="Rounded Rectangle 12"/>
          <p:cNvSpPr/>
          <p:nvPr/>
        </p:nvSpPr>
        <p:spPr>
          <a:xfrm>
            <a:off x="5919229" y="2775876"/>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NFL Team1</a:t>
            </a:r>
          </a:p>
        </p:txBody>
      </p:sp>
      <p:sp>
        <p:nvSpPr>
          <p:cNvPr id="14" name="Rounded Rectangle 13"/>
          <p:cNvSpPr/>
          <p:nvPr/>
        </p:nvSpPr>
        <p:spPr>
          <a:xfrm>
            <a:off x="5919229" y="3666602"/>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NFL Team 2</a:t>
            </a:r>
          </a:p>
        </p:txBody>
      </p:sp>
      <p:sp>
        <p:nvSpPr>
          <p:cNvPr id="15" name="Rounded Rectangle 14"/>
          <p:cNvSpPr/>
          <p:nvPr/>
        </p:nvSpPr>
        <p:spPr>
          <a:xfrm>
            <a:off x="5919229" y="4533791"/>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NFL Team 3</a:t>
            </a:r>
          </a:p>
        </p:txBody>
      </p:sp>
      <p:sp>
        <p:nvSpPr>
          <p:cNvPr id="16" name="Rounded Rectangle 15"/>
          <p:cNvSpPr/>
          <p:nvPr/>
        </p:nvSpPr>
        <p:spPr>
          <a:xfrm>
            <a:off x="5919229" y="5381109"/>
            <a:ext cx="1368152" cy="720080"/>
          </a:xfrm>
          <a:prstGeom prst="round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NFL Team 4</a:t>
            </a:r>
          </a:p>
        </p:txBody>
      </p:sp>
      <p:cxnSp>
        <p:nvCxnSpPr>
          <p:cNvPr id="18" name="Straight Arrow Connector 17"/>
          <p:cNvCxnSpPr>
            <a:stCxn id="6" idx="3"/>
            <a:endCxn id="9" idx="1"/>
          </p:cNvCxnSpPr>
          <p:nvPr/>
        </p:nvCxnSpPr>
        <p:spPr>
          <a:xfrm flipV="1">
            <a:off x="1846962" y="3135916"/>
            <a:ext cx="1356886" cy="168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7" idx="3"/>
            <a:endCxn id="10" idx="1"/>
          </p:cNvCxnSpPr>
          <p:nvPr/>
        </p:nvCxnSpPr>
        <p:spPr>
          <a:xfrm flipV="1">
            <a:off x="1841329" y="4005064"/>
            <a:ext cx="1362519" cy="5881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7" idx="3"/>
            <a:endCxn id="11" idx="1"/>
          </p:cNvCxnSpPr>
          <p:nvPr/>
        </p:nvCxnSpPr>
        <p:spPr>
          <a:xfrm>
            <a:off x="1841329" y="4593205"/>
            <a:ext cx="1362519" cy="2810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8" idx="3"/>
            <a:endCxn id="12" idx="1"/>
          </p:cNvCxnSpPr>
          <p:nvPr/>
        </p:nvCxnSpPr>
        <p:spPr>
          <a:xfrm>
            <a:off x="1841329" y="5743360"/>
            <a:ext cx="13625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9" idx="3"/>
            <a:endCxn id="13" idx="1"/>
          </p:cNvCxnSpPr>
          <p:nvPr/>
        </p:nvCxnSpPr>
        <p:spPr>
          <a:xfrm>
            <a:off x="4572000" y="3135916"/>
            <a:ext cx="1347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4571999" y="4032112"/>
            <a:ext cx="1347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573554" y="4879682"/>
            <a:ext cx="1347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571998" y="5741149"/>
            <a:ext cx="1347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8497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ngla MN" charset="0"/>
                <a:ea typeface="Bangla MN" charset="0"/>
                <a:cs typeface="Bangla MN" charset="0"/>
              </a:rPr>
              <a:t>Initial Network</a:t>
            </a:r>
          </a:p>
        </p:txBody>
      </p:sp>
      <p:sp>
        <p:nvSpPr>
          <p:cNvPr id="4" name="TextBox 3"/>
          <p:cNvSpPr txBox="1"/>
          <p:nvPr/>
        </p:nvSpPr>
        <p:spPr>
          <a:xfrm>
            <a:off x="662870" y="5370053"/>
            <a:ext cx="2594392" cy="2492990"/>
          </a:xfrm>
          <a:prstGeom prst="rect">
            <a:avLst/>
          </a:prstGeom>
          <a:noFill/>
        </p:spPr>
        <p:txBody>
          <a:bodyPr wrap="square" rtlCol="0">
            <a:spAutoFit/>
          </a:bodyPr>
          <a:lstStyle/>
          <a:p>
            <a:r>
              <a:rPr lang="en-US" sz="1600" dirty="0"/>
              <a:t>Nodes: 13943</a:t>
            </a:r>
          </a:p>
          <a:p>
            <a:r>
              <a:rPr lang="en-US" sz="1600" dirty="0"/>
              <a:t>Edges: 26890</a:t>
            </a:r>
          </a:p>
          <a:p>
            <a:endParaRPr lang="en-US" sz="1600" dirty="0"/>
          </a:p>
          <a:p>
            <a:endParaRPr lang="en-US" dirty="0"/>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305" y="2140840"/>
            <a:ext cx="2913869" cy="275476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4125" y="2140840"/>
            <a:ext cx="2945652" cy="2796563"/>
          </a:xfrm>
          <a:prstGeom prst="rect">
            <a:avLst/>
          </a:prstGeom>
        </p:spPr>
      </p:pic>
      <p:sp>
        <p:nvSpPr>
          <p:cNvPr id="9" name="TextBox 8"/>
          <p:cNvSpPr txBox="1"/>
          <p:nvPr/>
        </p:nvSpPr>
        <p:spPr>
          <a:xfrm>
            <a:off x="3887529" y="5370053"/>
            <a:ext cx="2232248" cy="923330"/>
          </a:xfrm>
          <a:prstGeom prst="rect">
            <a:avLst/>
          </a:prstGeom>
          <a:noFill/>
        </p:spPr>
        <p:txBody>
          <a:bodyPr wrap="square" rtlCol="0">
            <a:spAutoFit/>
          </a:bodyPr>
          <a:lstStyle/>
          <a:p>
            <a:r>
              <a:rPr lang="en-US" dirty="0"/>
              <a:t>Nodes: 2756</a:t>
            </a:r>
          </a:p>
          <a:p>
            <a:r>
              <a:rPr lang="en-US" dirty="0"/>
              <a:t>Edges: 5032</a:t>
            </a:r>
          </a:p>
          <a:p>
            <a:endParaRPr lang="en-US" dirty="0"/>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9293" y="2104458"/>
            <a:ext cx="3054707" cy="2796563"/>
          </a:xfrm>
          <a:prstGeom prst="rect">
            <a:avLst/>
          </a:prstGeom>
        </p:spPr>
      </p:pic>
      <p:sp>
        <p:nvSpPr>
          <p:cNvPr id="12" name="Rectangle 11"/>
          <p:cNvSpPr/>
          <p:nvPr/>
        </p:nvSpPr>
        <p:spPr>
          <a:xfrm>
            <a:off x="7380312" y="5165980"/>
            <a:ext cx="1749000" cy="170080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6850656" y="5370053"/>
            <a:ext cx="2808312" cy="646331"/>
          </a:xfrm>
          <a:prstGeom prst="rect">
            <a:avLst/>
          </a:prstGeom>
          <a:noFill/>
        </p:spPr>
        <p:txBody>
          <a:bodyPr wrap="square" rtlCol="0">
            <a:spAutoFit/>
          </a:bodyPr>
          <a:lstStyle/>
          <a:p>
            <a:r>
              <a:rPr lang="en-US" dirty="0"/>
              <a:t>Nodes: 240</a:t>
            </a:r>
          </a:p>
          <a:p>
            <a:r>
              <a:rPr lang="en-US" dirty="0"/>
              <a:t>Edges: 1024</a:t>
            </a:r>
          </a:p>
        </p:txBody>
      </p:sp>
      <p:sp>
        <p:nvSpPr>
          <p:cNvPr id="13" name="TextBox 12"/>
          <p:cNvSpPr txBox="1"/>
          <p:nvPr/>
        </p:nvSpPr>
        <p:spPr>
          <a:xfrm>
            <a:off x="526115" y="1578483"/>
            <a:ext cx="2232248" cy="369332"/>
          </a:xfrm>
          <a:prstGeom prst="rect">
            <a:avLst/>
          </a:prstGeom>
          <a:noFill/>
        </p:spPr>
        <p:txBody>
          <a:bodyPr wrap="square" rtlCol="0">
            <a:spAutoFit/>
          </a:bodyPr>
          <a:lstStyle/>
          <a:p>
            <a:pPr algn="ctr"/>
            <a:r>
              <a:rPr lang="en-US" dirty="0"/>
              <a:t>Original</a:t>
            </a:r>
          </a:p>
        </p:txBody>
      </p:sp>
      <p:sp>
        <p:nvSpPr>
          <p:cNvPr id="14" name="TextBox 13"/>
          <p:cNvSpPr txBox="1"/>
          <p:nvPr/>
        </p:nvSpPr>
        <p:spPr>
          <a:xfrm>
            <a:off x="3455876" y="1484784"/>
            <a:ext cx="2232248" cy="369332"/>
          </a:xfrm>
          <a:prstGeom prst="rect">
            <a:avLst/>
          </a:prstGeom>
          <a:noFill/>
        </p:spPr>
        <p:txBody>
          <a:bodyPr wrap="square" rtlCol="0">
            <a:spAutoFit/>
          </a:bodyPr>
          <a:lstStyle/>
          <a:p>
            <a:pPr algn="ctr"/>
            <a:r>
              <a:rPr lang="en-US" dirty="0"/>
              <a:t>Awarded Players</a:t>
            </a:r>
          </a:p>
        </p:txBody>
      </p:sp>
      <p:sp>
        <p:nvSpPr>
          <p:cNvPr id="15" name="TextBox 14"/>
          <p:cNvSpPr txBox="1"/>
          <p:nvPr/>
        </p:nvSpPr>
        <p:spPr>
          <a:xfrm>
            <a:off x="6291331" y="1516333"/>
            <a:ext cx="2481728" cy="646331"/>
          </a:xfrm>
          <a:prstGeom prst="rect">
            <a:avLst/>
          </a:prstGeom>
          <a:noFill/>
        </p:spPr>
        <p:txBody>
          <a:bodyPr wrap="square" rtlCol="0">
            <a:spAutoFit/>
          </a:bodyPr>
          <a:lstStyle/>
          <a:p>
            <a:pPr algn="ctr"/>
            <a:r>
              <a:rPr lang="en-US" dirty="0" err="1"/>
              <a:t>MultiMode</a:t>
            </a:r>
            <a:r>
              <a:rPr lang="en-US" dirty="0"/>
              <a:t> Networks Projection</a:t>
            </a:r>
          </a:p>
        </p:txBody>
      </p:sp>
    </p:spTree>
    <p:extLst>
      <p:ext uri="{BB962C8B-B14F-4D97-AF65-F5344CB8AC3E}">
        <p14:creationId xmlns:p14="http://schemas.microsoft.com/office/powerpoint/2010/main" val="314243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angla MN" charset="0"/>
                <a:ea typeface="Bangla MN" charset="0"/>
                <a:cs typeface="Bangla MN" charset="0"/>
              </a:rPr>
              <a:t>Layout Algorithms</a:t>
            </a:r>
          </a:p>
        </p:txBody>
      </p:sp>
      <p:graphicFrame>
        <p:nvGraphicFramePr>
          <p:cNvPr id="5" name="Table 4"/>
          <p:cNvGraphicFramePr>
            <a:graphicFrameLocks noGrp="1"/>
          </p:cNvGraphicFramePr>
          <p:nvPr>
            <p:extLst>
              <p:ext uri="{D42A27DB-BD31-4B8C-83A1-F6EECF244321}">
                <p14:modId xmlns:p14="http://schemas.microsoft.com/office/powerpoint/2010/main" val="1143328309"/>
              </p:ext>
            </p:extLst>
          </p:nvPr>
        </p:nvGraphicFramePr>
        <p:xfrm>
          <a:off x="0" y="-1"/>
          <a:ext cx="9144000" cy="6885385"/>
        </p:xfrm>
        <a:graphic>
          <a:graphicData uri="http://schemas.openxmlformats.org/drawingml/2006/table">
            <a:tbl>
              <a:tblPr firstRow="1" bandRow="1">
                <a:tableStyleId>{073A0DAA-6AF3-43AB-8588-CEC1D06C72B9}</a:tableStyleId>
              </a:tblPr>
              <a:tblGrid>
                <a:gridCol w="395536">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gridCol w="2771800">
                  <a:extLst>
                    <a:ext uri="{9D8B030D-6E8A-4147-A177-3AD203B41FA5}">
                      <a16:colId xmlns:a16="http://schemas.microsoft.com/office/drawing/2014/main" val="20003"/>
                    </a:ext>
                  </a:extLst>
                </a:gridCol>
              </a:tblGrid>
              <a:tr h="332657">
                <a:tc>
                  <a:txBody>
                    <a:bodyPr/>
                    <a:lstStyle/>
                    <a:p>
                      <a:endParaRPr lang="en-US" dirty="0"/>
                    </a:p>
                  </a:txBody>
                  <a:tcPr/>
                </a:tc>
                <a:tc>
                  <a:txBody>
                    <a:bodyPr/>
                    <a:lstStyle/>
                    <a:p>
                      <a:pPr algn="ctr"/>
                      <a:r>
                        <a:rPr lang="en-US" dirty="0" err="1"/>
                        <a:t>Yifan</a:t>
                      </a:r>
                      <a:r>
                        <a:rPr lang="en-US" dirty="0"/>
                        <a:t> Hu</a:t>
                      </a:r>
                    </a:p>
                  </a:txBody>
                  <a:tcPr/>
                </a:tc>
                <a:tc>
                  <a:txBody>
                    <a:bodyPr/>
                    <a:lstStyle/>
                    <a:p>
                      <a:pPr algn="ctr"/>
                      <a:r>
                        <a:rPr lang="en-US" dirty="0" err="1"/>
                        <a:t>Fruchterman</a:t>
                      </a:r>
                      <a:r>
                        <a:rPr lang="en-US" dirty="0"/>
                        <a:t> </a:t>
                      </a:r>
                      <a:r>
                        <a:rPr lang="en-US" dirty="0" err="1"/>
                        <a:t>Reingold</a:t>
                      </a:r>
                      <a:endParaRPr lang="en-US" dirty="0"/>
                    </a:p>
                  </a:txBody>
                  <a:tcPr/>
                </a:tc>
                <a:tc>
                  <a:txBody>
                    <a:bodyPr/>
                    <a:lstStyle/>
                    <a:p>
                      <a:pPr algn="ctr"/>
                      <a:r>
                        <a:rPr lang="en-US" dirty="0"/>
                        <a:t>Open Ord</a:t>
                      </a:r>
                    </a:p>
                  </a:txBody>
                  <a:tcPr/>
                </a:tc>
                <a:extLst>
                  <a:ext uri="{0D108BD9-81ED-4DB2-BD59-A6C34878D82A}">
                    <a16:rowId xmlns:a16="http://schemas.microsoft.com/office/drawing/2014/main" val="10000"/>
                  </a:ext>
                </a:extLst>
              </a:tr>
              <a:tr h="2128138">
                <a:tc>
                  <a:txBody>
                    <a:bodyPr/>
                    <a:lstStyle/>
                    <a:p>
                      <a:pPr algn="ctr"/>
                      <a:r>
                        <a:rPr lang="en-US" sz="1600" dirty="0">
                          <a:solidFill>
                            <a:schemeClr val="bg1"/>
                          </a:solidFill>
                        </a:rPr>
                        <a:t>Original</a:t>
                      </a:r>
                    </a:p>
                  </a:txBody>
                  <a:tcPr vert="vert270">
                    <a:solidFill>
                      <a:schemeClr val="tx1"/>
                    </a:solidFill>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2128138">
                <a:tc>
                  <a:txBody>
                    <a:bodyPr/>
                    <a:lstStyle/>
                    <a:p>
                      <a:pPr algn="ctr"/>
                      <a:r>
                        <a:rPr lang="en-US" sz="1600" dirty="0">
                          <a:solidFill>
                            <a:schemeClr val="bg1"/>
                          </a:solidFill>
                        </a:rPr>
                        <a:t>Awarded Players</a:t>
                      </a:r>
                    </a:p>
                  </a:txBody>
                  <a:tcPr vert="vert270">
                    <a:solidFill>
                      <a:schemeClr val="tx1"/>
                    </a:solidFill>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2263349">
                <a:tc>
                  <a:txBody>
                    <a:bodyPr/>
                    <a:lstStyle/>
                    <a:p>
                      <a:pPr algn="ctr"/>
                      <a:r>
                        <a:rPr lang="en-US" sz="1600" dirty="0">
                          <a:solidFill>
                            <a:schemeClr val="bg1"/>
                          </a:solidFill>
                        </a:rPr>
                        <a:t>Multi-Mode</a:t>
                      </a:r>
                    </a:p>
                  </a:txBody>
                  <a:tcPr vert="vert270">
                    <a:solidFill>
                      <a:schemeClr val="tx1"/>
                    </a:solidFill>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36534" y="2492896"/>
            <a:ext cx="2285560" cy="2119481"/>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2492896"/>
            <a:ext cx="2592288" cy="211948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8199" y="2483756"/>
            <a:ext cx="2592873" cy="210651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143" y="4617936"/>
            <a:ext cx="2281296" cy="224006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63887" y="4592217"/>
            <a:ext cx="2592289" cy="2265783"/>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8198" y="4590198"/>
            <a:ext cx="2592873" cy="226780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3982" y="332656"/>
            <a:ext cx="2263457" cy="2132856"/>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63886" y="357238"/>
            <a:ext cx="2592289" cy="2123546"/>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88198" y="360040"/>
            <a:ext cx="2592873" cy="2132856"/>
          </a:xfrm>
          <a:prstGeom prst="rect">
            <a:avLst/>
          </a:prstGeom>
        </p:spPr>
      </p:pic>
    </p:spTree>
    <p:extLst>
      <p:ext uri="{BB962C8B-B14F-4D97-AF65-F5344CB8AC3E}">
        <p14:creationId xmlns:p14="http://schemas.microsoft.com/office/powerpoint/2010/main" val="1185382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844"/>
            <a:ext cx="9144000" cy="1052736"/>
          </a:xfrm>
        </p:spPr>
        <p:txBody>
          <a:bodyPr/>
          <a:lstStyle/>
          <a:p>
            <a:r>
              <a:rPr lang="en-US" dirty="0">
                <a:latin typeface="Bangla MN" charset="0"/>
                <a:ea typeface="Bangla MN" charset="0"/>
                <a:cs typeface="Bangla MN" charset="0"/>
              </a:rPr>
              <a:t>Bipartite Graph</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7544" y="1340768"/>
            <a:ext cx="4104456" cy="5177729"/>
          </a:xfrm>
        </p:spPr>
      </p:pic>
      <p:sp>
        <p:nvSpPr>
          <p:cNvPr id="7" name="TextBox 6"/>
          <p:cNvSpPr txBox="1"/>
          <p:nvPr/>
        </p:nvSpPr>
        <p:spPr>
          <a:xfrm>
            <a:off x="469876" y="1072228"/>
            <a:ext cx="1152128" cy="307777"/>
          </a:xfrm>
          <a:prstGeom prst="rect">
            <a:avLst/>
          </a:prstGeom>
          <a:noFill/>
        </p:spPr>
        <p:txBody>
          <a:bodyPr wrap="square" rtlCol="0">
            <a:spAutoFit/>
          </a:bodyPr>
          <a:lstStyle/>
          <a:p>
            <a:r>
              <a:rPr lang="en-US" sz="1400" b="1" dirty="0"/>
              <a:t>NFL Team </a:t>
            </a:r>
          </a:p>
        </p:txBody>
      </p:sp>
      <p:sp>
        <p:nvSpPr>
          <p:cNvPr id="8" name="TextBox 7"/>
          <p:cNvSpPr txBox="1"/>
          <p:nvPr/>
        </p:nvSpPr>
        <p:spPr>
          <a:xfrm>
            <a:off x="5292080" y="1700808"/>
            <a:ext cx="3384376" cy="646331"/>
          </a:xfrm>
          <a:prstGeom prst="rect">
            <a:avLst/>
          </a:prstGeom>
          <a:noFill/>
        </p:spPr>
        <p:txBody>
          <a:bodyPr wrap="square" rtlCol="0">
            <a:spAutoFit/>
          </a:bodyPr>
          <a:lstStyle/>
          <a:p>
            <a:r>
              <a:rPr lang="en-US" dirty="0">
                <a:hlinkClick r:id="rId4"/>
              </a:rPr>
              <a:t>http://youthful-aryabhata-307740.netlify.com/</a:t>
            </a:r>
            <a:endParaRPr lang="en-US" dirty="0"/>
          </a:p>
        </p:txBody>
      </p:sp>
      <p:sp>
        <p:nvSpPr>
          <p:cNvPr id="9" name="TextBox 8"/>
          <p:cNvSpPr txBox="1"/>
          <p:nvPr/>
        </p:nvSpPr>
        <p:spPr>
          <a:xfrm>
            <a:off x="2771800" y="1039907"/>
            <a:ext cx="1152128" cy="307777"/>
          </a:xfrm>
          <a:prstGeom prst="rect">
            <a:avLst/>
          </a:prstGeom>
          <a:noFill/>
        </p:spPr>
        <p:txBody>
          <a:bodyPr wrap="square" rtlCol="0">
            <a:spAutoFit/>
          </a:bodyPr>
          <a:lstStyle/>
          <a:p>
            <a:r>
              <a:rPr lang="en-US" sz="1400" b="1" dirty="0"/>
              <a:t>Colleges</a:t>
            </a:r>
          </a:p>
        </p:txBody>
      </p:sp>
    </p:spTree>
    <p:extLst>
      <p:ext uri="{BB962C8B-B14F-4D97-AF65-F5344CB8AC3E}">
        <p14:creationId xmlns:p14="http://schemas.microsoft.com/office/powerpoint/2010/main" val="1957023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8" y="260648"/>
            <a:ext cx="9114908" cy="736858"/>
          </a:xfrm>
        </p:spPr>
        <p:txBody>
          <a:bodyPr/>
          <a:lstStyle/>
          <a:p>
            <a:r>
              <a:rPr lang="en-US" dirty="0">
                <a:latin typeface="Bangla MN" charset="0"/>
                <a:ea typeface="Bangla MN" charset="0"/>
                <a:cs typeface="Bangla MN" charset="0"/>
              </a:rPr>
              <a:t>Network Stats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67271" y="2287674"/>
            <a:ext cx="2176215" cy="2631373"/>
          </a:xfrm>
        </p:spPr>
      </p:pic>
      <p:sp>
        <p:nvSpPr>
          <p:cNvPr id="7" name="TextBox 6"/>
          <p:cNvSpPr txBox="1"/>
          <p:nvPr/>
        </p:nvSpPr>
        <p:spPr>
          <a:xfrm>
            <a:off x="6560869" y="4941168"/>
            <a:ext cx="1789020" cy="646331"/>
          </a:xfrm>
          <a:prstGeom prst="rect">
            <a:avLst/>
          </a:prstGeom>
          <a:noFill/>
        </p:spPr>
        <p:txBody>
          <a:bodyPr wrap="square" rtlCol="0">
            <a:spAutoFit/>
          </a:bodyPr>
          <a:lstStyle/>
          <a:p>
            <a:r>
              <a:rPr lang="en-US" dirty="0"/>
              <a:t>9 communities</a:t>
            </a:r>
          </a:p>
          <a:p>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3" y="1844824"/>
            <a:ext cx="6055077" cy="4086186"/>
          </a:xfrm>
          <a:prstGeom prst="rect">
            <a:avLst/>
          </a:prstGeom>
        </p:spPr>
      </p:pic>
    </p:spTree>
    <p:extLst>
      <p:ext uri="{BB962C8B-B14F-4D97-AF65-F5344CB8AC3E}">
        <p14:creationId xmlns:p14="http://schemas.microsoft.com/office/powerpoint/2010/main" val="1545113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23782</TotalTime>
  <Words>1075</Words>
  <Application>Microsoft Office PowerPoint</Application>
  <PresentationFormat>On-screen Show (4:3)</PresentationFormat>
  <Paragraphs>131</Paragraphs>
  <Slides>16</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맑은 고딕</vt:lpstr>
      <vt:lpstr>Arial</vt:lpstr>
      <vt:lpstr>Bangla MN</vt:lpstr>
      <vt:lpstr>Calibri</vt:lpstr>
      <vt:lpstr>Office Theme</vt:lpstr>
      <vt:lpstr>PowerPoint Presentation</vt:lpstr>
      <vt:lpstr>Purpose</vt:lpstr>
      <vt:lpstr>Data Source</vt:lpstr>
      <vt:lpstr>Data</vt:lpstr>
      <vt:lpstr>Network Structure</vt:lpstr>
      <vt:lpstr>Initial Network</vt:lpstr>
      <vt:lpstr>Layout Algorithms</vt:lpstr>
      <vt:lpstr>Bipartite Graph</vt:lpstr>
      <vt:lpstr>Network Stats</vt:lpstr>
      <vt:lpstr>Network Stats</vt:lpstr>
      <vt:lpstr>Top 25 Colleges by Year</vt:lpstr>
      <vt:lpstr>Awarded Players by Colleges</vt:lpstr>
      <vt:lpstr>PowerPoint Presentation</vt:lpstr>
      <vt:lpstr>Results</vt:lpstr>
      <vt:lpstr>Final Contemplation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Joshua Harkness</cp:lastModifiedBy>
  <cp:revision>101</cp:revision>
  <dcterms:created xsi:type="dcterms:W3CDTF">2014-04-01T16:35:38Z</dcterms:created>
  <dcterms:modified xsi:type="dcterms:W3CDTF">2019-11-20T20:17:16Z</dcterms:modified>
</cp:coreProperties>
</file>